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60" r:id="rId3"/>
    <p:sldId id="257" r:id="rId4"/>
    <p:sldId id="258"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5"/>
    <p:restoredTop sz="76512"/>
  </p:normalViewPr>
  <p:slideViewPr>
    <p:cSldViewPr snapToGrid="0" snapToObjects="1">
      <p:cViewPr varScale="1">
        <p:scale>
          <a:sx n="53" d="100"/>
          <a:sy n="53" d="100"/>
        </p:scale>
        <p:origin x="16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7DB0CC-0777-FD47-AF45-7D21531BA98C}" type="datetimeFigureOut">
              <a:rPr lang="en-US" smtClean="0"/>
              <a:t>6/18/2018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BDB9BF-8060-1F44-AA53-563E14B45F9C}" type="slidenum">
              <a:rPr lang="en-US" smtClean="0"/>
              <a:t>‹#›</a:t>
            </a:fld>
            <a:endParaRPr lang="en-US"/>
          </a:p>
        </p:txBody>
      </p:sp>
    </p:spTree>
    <p:extLst>
      <p:ext uri="{BB962C8B-B14F-4D97-AF65-F5344CB8AC3E}">
        <p14:creationId xmlns:p14="http://schemas.microsoft.com/office/powerpoint/2010/main" val="339288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It was created with sharing in mind. </a:t>
            </a:r>
          </a:p>
          <a:p>
            <a:r>
              <a:rPr lang="en-US" dirty="0"/>
              <a:t>To allow people with different knowledge to share their input via a platform. </a:t>
            </a:r>
          </a:p>
        </p:txBody>
      </p:sp>
      <p:sp>
        <p:nvSpPr>
          <p:cNvPr id="4" name="Slide Number Placeholder 3"/>
          <p:cNvSpPr>
            <a:spLocks noGrp="1"/>
          </p:cNvSpPr>
          <p:nvPr>
            <p:ph type="sldNum" sz="quarter" idx="10"/>
          </p:nvPr>
        </p:nvSpPr>
        <p:spPr/>
        <p:txBody>
          <a:bodyPr/>
          <a:lstStyle/>
          <a:p>
            <a:fld id="{AABDB9BF-8060-1F44-AA53-563E14B45F9C}" type="slidenum">
              <a:rPr lang="en-US" smtClean="0"/>
              <a:t>2</a:t>
            </a:fld>
            <a:endParaRPr lang="en-US"/>
          </a:p>
        </p:txBody>
      </p:sp>
    </p:spTree>
    <p:extLst>
      <p:ext uri="{BB962C8B-B14F-4D97-AF65-F5344CB8AC3E}">
        <p14:creationId xmlns:p14="http://schemas.microsoft.com/office/powerpoint/2010/main" val="115314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Soon, we will be moving towards the next phase. </a:t>
            </a:r>
          </a:p>
          <a:p>
            <a:endParaRPr lang="en-US" dirty="0"/>
          </a:p>
          <a:p>
            <a:r>
              <a:rPr lang="en-US" dirty="0"/>
              <a:t>We intend to open to public to reach out to more people. However, before we do that…</a:t>
            </a:r>
          </a:p>
          <a:p>
            <a:endParaRPr lang="en-US" dirty="0"/>
          </a:p>
          <a:p>
            <a:r>
              <a:rPr lang="en-US" dirty="0"/>
              <a:t>There are a few things we need to work on.</a:t>
            </a:r>
          </a:p>
        </p:txBody>
      </p:sp>
      <p:sp>
        <p:nvSpPr>
          <p:cNvPr id="4" name="Slide Number Placeholder 3"/>
          <p:cNvSpPr>
            <a:spLocks noGrp="1"/>
          </p:cNvSpPr>
          <p:nvPr>
            <p:ph type="sldNum" sz="quarter" idx="10"/>
          </p:nvPr>
        </p:nvSpPr>
        <p:spPr/>
        <p:txBody>
          <a:bodyPr/>
          <a:lstStyle/>
          <a:p>
            <a:fld id="{AABDB9BF-8060-1F44-AA53-563E14B45F9C}" type="slidenum">
              <a:rPr lang="en-US" smtClean="0"/>
              <a:t>3</a:t>
            </a:fld>
            <a:endParaRPr lang="en-US"/>
          </a:p>
        </p:txBody>
      </p:sp>
    </p:spTree>
    <p:extLst>
      <p:ext uri="{BB962C8B-B14F-4D97-AF65-F5344CB8AC3E}">
        <p14:creationId xmlns:p14="http://schemas.microsoft.com/office/powerpoint/2010/main" val="3536851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User interface: Currently the site looks dull with wall of texts. We are working to improve on the overall feel of the site, especially on the navigation. For those that are currently using the site, feel free to give your input</a:t>
            </a:r>
          </a:p>
          <a:p>
            <a:endParaRPr lang="en-US" dirty="0"/>
          </a:p>
          <a:p>
            <a:r>
              <a:rPr lang="en-US" dirty="0"/>
              <a:t>Stability: Reduce the occurrence of “not responding” or slow respond. </a:t>
            </a:r>
          </a:p>
          <a:p>
            <a:endParaRPr lang="en-US" dirty="0"/>
          </a:p>
          <a:p>
            <a:r>
              <a:rPr lang="en-US" dirty="0"/>
              <a:t>Security:  Prevent people from sniffing sensitive content </a:t>
            </a:r>
            <a:r>
              <a:rPr lang="en-US" dirty="0" err="1"/>
              <a:t>e.g</a:t>
            </a:r>
            <a:r>
              <a:rPr lang="en-US" dirty="0"/>
              <a:t> (login credential etc.)</a:t>
            </a:r>
          </a:p>
          <a:p>
            <a:endParaRPr lang="en-US" dirty="0"/>
          </a:p>
          <a:p>
            <a:r>
              <a:rPr lang="en-US" dirty="0"/>
              <a:t>Manpower: Need more people to manage website &amp; provide customer service (to prepare to open to public).</a:t>
            </a:r>
          </a:p>
          <a:p>
            <a:r>
              <a:rPr lang="en-US" dirty="0"/>
              <a:t>                   Content moderator: remove inappropriate content – to prepare for public release.  </a:t>
            </a:r>
          </a:p>
        </p:txBody>
      </p:sp>
      <p:sp>
        <p:nvSpPr>
          <p:cNvPr id="4" name="Slide Number Placeholder 3"/>
          <p:cNvSpPr>
            <a:spLocks noGrp="1"/>
          </p:cNvSpPr>
          <p:nvPr>
            <p:ph type="sldNum" sz="quarter" idx="10"/>
          </p:nvPr>
        </p:nvSpPr>
        <p:spPr/>
        <p:txBody>
          <a:bodyPr/>
          <a:lstStyle/>
          <a:p>
            <a:fld id="{AABDB9BF-8060-1F44-AA53-563E14B45F9C}" type="slidenum">
              <a:rPr lang="en-US" smtClean="0"/>
              <a:t>4</a:t>
            </a:fld>
            <a:endParaRPr lang="en-US"/>
          </a:p>
        </p:txBody>
      </p:sp>
    </p:spTree>
    <p:extLst>
      <p:ext uri="{BB962C8B-B14F-4D97-AF65-F5344CB8AC3E}">
        <p14:creationId xmlns:p14="http://schemas.microsoft.com/office/powerpoint/2010/main" val="4120679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Hosting server: Pricing is based on instances usage (duration) and the size of the server. Currently the hosting is using ”small”, recently upgraded from ”micro”.</a:t>
            </a:r>
          </a:p>
          <a:p>
            <a:endParaRPr lang="en-US" dirty="0"/>
          </a:p>
          <a:p>
            <a:r>
              <a:rPr lang="en-US" dirty="0"/>
              <a:t>SSL (Secure socket layer): Standard security technology to establish encrypted link between a web server and a browser.</a:t>
            </a:r>
          </a:p>
        </p:txBody>
      </p:sp>
      <p:sp>
        <p:nvSpPr>
          <p:cNvPr id="4" name="Slide Number Placeholder 3"/>
          <p:cNvSpPr>
            <a:spLocks noGrp="1"/>
          </p:cNvSpPr>
          <p:nvPr>
            <p:ph type="sldNum" sz="quarter" idx="10"/>
          </p:nvPr>
        </p:nvSpPr>
        <p:spPr/>
        <p:txBody>
          <a:bodyPr/>
          <a:lstStyle/>
          <a:p>
            <a:fld id="{AABDB9BF-8060-1F44-AA53-563E14B45F9C}" type="slidenum">
              <a:rPr lang="en-US" smtClean="0"/>
              <a:t>5</a:t>
            </a:fld>
            <a:endParaRPr lang="en-US"/>
          </a:p>
        </p:txBody>
      </p:sp>
    </p:spTree>
    <p:extLst>
      <p:ext uri="{BB962C8B-B14F-4D97-AF65-F5344CB8AC3E}">
        <p14:creationId xmlns:p14="http://schemas.microsoft.com/office/powerpoint/2010/main" val="2245896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107834-A047-F642-9196-5EAE0F3630A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220743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107834-A047-F642-9196-5EAE0F3630A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203575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107834-A047-F642-9196-5EAE0F3630A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155436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107834-A047-F642-9196-5EAE0F3630A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69591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107834-A047-F642-9196-5EAE0F3630A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229872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107834-A047-F642-9196-5EAE0F3630A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284896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107834-A047-F642-9196-5EAE0F3630AF}" type="datetimeFigureOut">
              <a:rPr lang="en-US" smtClean="0"/>
              <a:t>6/18/2018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279229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107834-A047-F642-9196-5EAE0F3630AF}" type="datetimeFigureOut">
              <a:rPr lang="en-US" smtClean="0"/>
              <a:t>6/18/2018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1370024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107834-A047-F642-9196-5EAE0F3630AF}" type="datetimeFigureOut">
              <a:rPr lang="en-US" smtClean="0"/>
              <a:t>6/18/2018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307540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A107834-A047-F642-9196-5EAE0F3630A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12399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A107834-A047-F642-9196-5EAE0F3630A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E9DC2-5EF9-C844-850C-BDB1C4A94D40}" type="slidenum">
              <a:rPr lang="en-US" smtClean="0"/>
              <a:t>‹#›</a:t>
            </a:fld>
            <a:endParaRPr lang="en-US"/>
          </a:p>
        </p:txBody>
      </p:sp>
    </p:spTree>
    <p:extLst>
      <p:ext uri="{BB962C8B-B14F-4D97-AF65-F5344CB8AC3E}">
        <p14:creationId xmlns:p14="http://schemas.microsoft.com/office/powerpoint/2010/main" val="3226487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07834-A047-F642-9196-5EAE0F3630AF}" type="datetimeFigureOut">
              <a:rPr lang="en-US" smtClean="0"/>
              <a:t>6/18/2018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E9DC2-5EF9-C844-850C-BDB1C4A94D40}" type="slidenum">
              <a:rPr lang="en-US" smtClean="0"/>
              <a:t>‹#›</a:t>
            </a:fld>
            <a:endParaRPr lang="en-US"/>
          </a:p>
        </p:txBody>
      </p:sp>
    </p:spTree>
    <p:extLst>
      <p:ext uri="{BB962C8B-B14F-4D97-AF65-F5344CB8AC3E}">
        <p14:creationId xmlns:p14="http://schemas.microsoft.com/office/powerpoint/2010/main" val="6849401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47515-FA4F-CB40-A922-517DC036D83C}"/>
              </a:ext>
            </a:extLst>
          </p:cNvPr>
          <p:cNvSpPr>
            <a:spLocks noGrp="1"/>
          </p:cNvSpPr>
          <p:nvPr>
            <p:ph type="ctrTitle"/>
          </p:nvPr>
        </p:nvSpPr>
        <p:spPr/>
        <p:txBody>
          <a:bodyPr/>
          <a:lstStyle/>
          <a:p>
            <a:r>
              <a:rPr lang="en-US" dirty="0"/>
              <a:t>Social Collab Site</a:t>
            </a:r>
          </a:p>
        </p:txBody>
      </p:sp>
      <p:sp>
        <p:nvSpPr>
          <p:cNvPr id="3" name="Subtitle 2">
            <a:extLst>
              <a:ext uri="{FF2B5EF4-FFF2-40B4-BE49-F238E27FC236}">
                <a16:creationId xmlns:a16="http://schemas.microsoft.com/office/drawing/2014/main" id="{00B937AE-5150-8245-9C06-B7653F80069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2698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6401F-74D1-364A-A0CC-8E2341270BB4}"/>
              </a:ext>
            </a:extLst>
          </p:cNvPr>
          <p:cNvSpPr>
            <a:spLocks noGrp="1"/>
          </p:cNvSpPr>
          <p:nvPr>
            <p:ph type="title"/>
          </p:nvPr>
        </p:nvSpPr>
        <p:spPr/>
        <p:txBody>
          <a:bodyPr/>
          <a:lstStyle/>
          <a:p>
            <a:r>
              <a:rPr lang="en-US" dirty="0"/>
              <a:t>Community sharing</a:t>
            </a:r>
          </a:p>
        </p:txBody>
      </p:sp>
      <p:pic>
        <p:nvPicPr>
          <p:cNvPr id="4" name="Picture 3">
            <a:extLst>
              <a:ext uri="{FF2B5EF4-FFF2-40B4-BE49-F238E27FC236}">
                <a16:creationId xmlns:a16="http://schemas.microsoft.com/office/drawing/2014/main" id="{F5D72B8B-FCB1-D144-A5F3-7D82CF224EA6}"/>
              </a:ext>
            </a:extLst>
          </p:cNvPr>
          <p:cNvPicPr>
            <a:picLocks noChangeAspect="1"/>
          </p:cNvPicPr>
          <p:nvPr/>
        </p:nvPicPr>
        <p:blipFill>
          <a:blip r:embed="rId3"/>
          <a:stretch>
            <a:fillRect/>
          </a:stretch>
        </p:blipFill>
        <p:spPr>
          <a:xfrm>
            <a:off x="520401" y="2577135"/>
            <a:ext cx="2143125" cy="2143125"/>
          </a:xfrm>
          <a:prstGeom prst="rect">
            <a:avLst/>
          </a:prstGeom>
        </p:spPr>
      </p:pic>
      <p:pic>
        <p:nvPicPr>
          <p:cNvPr id="3" name="Picture 2">
            <a:extLst>
              <a:ext uri="{FF2B5EF4-FFF2-40B4-BE49-F238E27FC236}">
                <a16:creationId xmlns:a16="http://schemas.microsoft.com/office/drawing/2014/main" id="{80BAB68C-B0FE-1E4C-8A33-993369A4F03E}"/>
              </a:ext>
            </a:extLst>
          </p:cNvPr>
          <p:cNvPicPr>
            <a:picLocks noChangeAspect="1"/>
          </p:cNvPicPr>
          <p:nvPr/>
        </p:nvPicPr>
        <p:blipFill>
          <a:blip r:embed="rId4"/>
          <a:stretch>
            <a:fillRect/>
          </a:stretch>
        </p:blipFill>
        <p:spPr>
          <a:xfrm>
            <a:off x="3272469" y="2296085"/>
            <a:ext cx="5468119" cy="2728295"/>
          </a:xfrm>
          <a:prstGeom prst="rect">
            <a:avLst/>
          </a:prstGeom>
        </p:spPr>
      </p:pic>
    </p:spTree>
    <p:extLst>
      <p:ext uri="{BB962C8B-B14F-4D97-AF65-F5344CB8AC3E}">
        <p14:creationId xmlns:p14="http://schemas.microsoft.com/office/powerpoint/2010/main" val="297583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BF63-6DFA-3146-A065-3012CF1FF09E}"/>
              </a:ext>
            </a:extLst>
          </p:cNvPr>
          <p:cNvSpPr>
            <a:spLocks noGrp="1"/>
          </p:cNvSpPr>
          <p:nvPr>
            <p:ph type="title"/>
          </p:nvPr>
        </p:nvSpPr>
        <p:spPr/>
        <p:txBody>
          <a:bodyPr/>
          <a:lstStyle/>
          <a:p>
            <a:r>
              <a:rPr lang="en-US" dirty="0"/>
              <a:t>Transition</a:t>
            </a:r>
          </a:p>
        </p:txBody>
      </p:sp>
      <p:sp>
        <p:nvSpPr>
          <p:cNvPr id="4" name="Rounded Rectangle 3">
            <a:extLst>
              <a:ext uri="{FF2B5EF4-FFF2-40B4-BE49-F238E27FC236}">
                <a16:creationId xmlns:a16="http://schemas.microsoft.com/office/drawing/2014/main" id="{F504042B-9AD3-FF44-AEC2-CEC012D6BFFD}"/>
              </a:ext>
            </a:extLst>
          </p:cNvPr>
          <p:cNvSpPr/>
          <p:nvPr/>
        </p:nvSpPr>
        <p:spPr>
          <a:xfrm>
            <a:off x="1287379" y="2541671"/>
            <a:ext cx="1768643" cy="144378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Closed Beta</a:t>
            </a:r>
          </a:p>
        </p:txBody>
      </p:sp>
      <p:sp>
        <p:nvSpPr>
          <p:cNvPr id="5" name="Rounded Rectangle 4">
            <a:extLst>
              <a:ext uri="{FF2B5EF4-FFF2-40B4-BE49-F238E27FC236}">
                <a16:creationId xmlns:a16="http://schemas.microsoft.com/office/drawing/2014/main" id="{85246EA7-CDC4-D446-A9EF-3937992F2731}"/>
              </a:ext>
            </a:extLst>
          </p:cNvPr>
          <p:cNvSpPr/>
          <p:nvPr/>
        </p:nvSpPr>
        <p:spPr>
          <a:xfrm>
            <a:off x="5155531" y="2541671"/>
            <a:ext cx="1768643" cy="144378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Public release</a:t>
            </a:r>
          </a:p>
        </p:txBody>
      </p:sp>
      <p:cxnSp>
        <p:nvCxnSpPr>
          <p:cNvPr id="7" name="Straight Arrow Connector 6">
            <a:extLst>
              <a:ext uri="{FF2B5EF4-FFF2-40B4-BE49-F238E27FC236}">
                <a16:creationId xmlns:a16="http://schemas.microsoft.com/office/drawing/2014/main" id="{7A72CD3F-CB54-1549-A49A-4C20D3D249A0}"/>
              </a:ext>
            </a:extLst>
          </p:cNvPr>
          <p:cNvCxnSpPr>
            <a:cxnSpLocks/>
          </p:cNvCxnSpPr>
          <p:nvPr/>
        </p:nvCxnSpPr>
        <p:spPr>
          <a:xfrm>
            <a:off x="3435949" y="3263566"/>
            <a:ext cx="1403288" cy="0"/>
          </a:xfrm>
          <a:prstGeom prst="straightConnector1">
            <a:avLst/>
          </a:prstGeom>
          <a:ln w="139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43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BF63-6DFA-3146-A065-3012CF1FF09E}"/>
              </a:ext>
            </a:extLst>
          </p:cNvPr>
          <p:cNvSpPr>
            <a:spLocks noGrp="1"/>
          </p:cNvSpPr>
          <p:nvPr>
            <p:ph type="title"/>
          </p:nvPr>
        </p:nvSpPr>
        <p:spPr>
          <a:xfrm>
            <a:off x="628650" y="353094"/>
            <a:ext cx="7886700" cy="1325563"/>
          </a:xfrm>
        </p:spPr>
        <p:txBody>
          <a:bodyPr/>
          <a:lstStyle/>
          <a:p>
            <a:r>
              <a:rPr lang="en-US" dirty="0"/>
              <a:t>Moving on..</a:t>
            </a:r>
          </a:p>
        </p:txBody>
      </p:sp>
      <p:sp>
        <p:nvSpPr>
          <p:cNvPr id="3" name="Content Placeholder 2">
            <a:extLst>
              <a:ext uri="{FF2B5EF4-FFF2-40B4-BE49-F238E27FC236}">
                <a16:creationId xmlns:a16="http://schemas.microsoft.com/office/drawing/2014/main" id="{7BC70B98-2191-1548-BB74-FB4DBD1EC2C3}"/>
              </a:ext>
            </a:extLst>
          </p:cNvPr>
          <p:cNvSpPr>
            <a:spLocks noGrp="1"/>
          </p:cNvSpPr>
          <p:nvPr>
            <p:ph idx="1"/>
          </p:nvPr>
        </p:nvSpPr>
        <p:spPr>
          <a:xfrm>
            <a:off x="628650" y="1657180"/>
            <a:ext cx="7886700" cy="4351338"/>
          </a:xfrm>
        </p:spPr>
        <p:txBody>
          <a:bodyPr>
            <a:normAutofit fontScale="92500" lnSpcReduction="10000"/>
          </a:bodyPr>
          <a:lstStyle/>
          <a:p>
            <a:r>
              <a:rPr lang="en-US" dirty="0"/>
              <a:t>Feel &amp; Look of the site</a:t>
            </a:r>
          </a:p>
          <a:p>
            <a:pPr lvl="1"/>
            <a:r>
              <a:rPr lang="en-US" dirty="0"/>
              <a:t>Improving User interface and experience</a:t>
            </a:r>
          </a:p>
          <a:p>
            <a:pPr lvl="1"/>
            <a:endParaRPr lang="en-US" dirty="0"/>
          </a:p>
          <a:p>
            <a:r>
              <a:rPr lang="en-US" dirty="0"/>
              <a:t>Stability of site</a:t>
            </a:r>
          </a:p>
          <a:p>
            <a:pPr lvl="1"/>
            <a:endParaRPr lang="en-US" dirty="0"/>
          </a:p>
          <a:p>
            <a:r>
              <a:rPr lang="en-US" dirty="0"/>
              <a:t>Security</a:t>
            </a:r>
          </a:p>
          <a:p>
            <a:pPr lvl="1"/>
            <a:r>
              <a:rPr lang="en-US" dirty="0"/>
              <a:t>Encryption on sensitive page - </a:t>
            </a:r>
            <a:r>
              <a:rPr lang="en-US" dirty="0" err="1"/>
              <a:t>e.g</a:t>
            </a:r>
            <a:r>
              <a:rPr lang="en-US" dirty="0"/>
              <a:t> login </a:t>
            </a:r>
          </a:p>
          <a:p>
            <a:pPr lvl="2"/>
            <a:r>
              <a:rPr lang="en-US" dirty="0"/>
              <a:t>Purchase of security certification</a:t>
            </a:r>
          </a:p>
          <a:p>
            <a:pPr marL="685800" lvl="2" indent="0">
              <a:buNone/>
            </a:pPr>
            <a:endParaRPr lang="en-US" dirty="0"/>
          </a:p>
          <a:p>
            <a:r>
              <a:rPr lang="en-US" dirty="0"/>
              <a:t>Manpower for managing site</a:t>
            </a:r>
          </a:p>
          <a:p>
            <a:pPr lvl="1"/>
            <a:r>
              <a:rPr lang="en-US" dirty="0"/>
              <a:t>Content moderator </a:t>
            </a:r>
          </a:p>
          <a:p>
            <a:pPr lvl="1"/>
            <a:r>
              <a:rPr lang="en-US" dirty="0"/>
              <a:t>Support/enhancement for website</a:t>
            </a:r>
          </a:p>
          <a:p>
            <a:pPr lvl="1"/>
            <a:endParaRPr lang="en-US" dirty="0"/>
          </a:p>
          <a:p>
            <a:pPr lvl="1"/>
            <a:endParaRPr lang="en-US" dirty="0"/>
          </a:p>
          <a:p>
            <a:endParaRPr lang="en-US" dirty="0"/>
          </a:p>
        </p:txBody>
      </p:sp>
    </p:spTree>
    <p:extLst>
      <p:ext uri="{BB962C8B-B14F-4D97-AF65-F5344CB8AC3E}">
        <p14:creationId xmlns:p14="http://schemas.microsoft.com/office/powerpoint/2010/main" val="244042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BF63-6DFA-3146-A065-3012CF1FF09E}"/>
              </a:ext>
            </a:extLst>
          </p:cNvPr>
          <p:cNvSpPr>
            <a:spLocks noGrp="1"/>
          </p:cNvSpPr>
          <p:nvPr>
            <p:ph type="title"/>
          </p:nvPr>
        </p:nvSpPr>
        <p:spPr/>
        <p:txBody>
          <a:bodyPr/>
          <a:lstStyle/>
          <a:p>
            <a:r>
              <a:rPr lang="en-US" dirty="0"/>
              <a:t>Cost of using platform</a:t>
            </a:r>
          </a:p>
        </p:txBody>
      </p:sp>
      <p:graphicFrame>
        <p:nvGraphicFramePr>
          <p:cNvPr id="4" name="Content Placeholder 3">
            <a:extLst>
              <a:ext uri="{FF2B5EF4-FFF2-40B4-BE49-F238E27FC236}">
                <a16:creationId xmlns:a16="http://schemas.microsoft.com/office/drawing/2014/main" id="{6E02B2AD-1BF6-3E45-A630-5A5529715F4B}"/>
              </a:ext>
            </a:extLst>
          </p:cNvPr>
          <p:cNvGraphicFramePr>
            <a:graphicFrameLocks noGrp="1"/>
          </p:cNvGraphicFramePr>
          <p:nvPr>
            <p:ph idx="1"/>
            <p:extLst>
              <p:ext uri="{D42A27DB-BD31-4B8C-83A1-F6EECF244321}">
                <p14:modId xmlns:p14="http://schemas.microsoft.com/office/powerpoint/2010/main" val="2269041311"/>
              </p:ext>
            </p:extLst>
          </p:nvPr>
        </p:nvGraphicFramePr>
        <p:xfrm>
          <a:off x="628650" y="2226469"/>
          <a:ext cx="7886700" cy="83439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2856069956"/>
                    </a:ext>
                  </a:extLst>
                </a:gridCol>
                <a:gridCol w="3943350">
                  <a:extLst>
                    <a:ext uri="{9D8B030D-6E8A-4147-A177-3AD203B41FA5}">
                      <a16:colId xmlns:a16="http://schemas.microsoft.com/office/drawing/2014/main" val="808134914"/>
                    </a:ext>
                  </a:extLst>
                </a:gridCol>
              </a:tblGrid>
              <a:tr h="278130">
                <a:tc>
                  <a:txBody>
                    <a:bodyPr/>
                    <a:lstStyle/>
                    <a:p>
                      <a:r>
                        <a:rPr lang="en-US" sz="1000" dirty="0"/>
                        <a:t>Item</a:t>
                      </a:r>
                    </a:p>
                  </a:txBody>
                  <a:tcPr marL="68580" marR="68580" marT="34290" marB="34290"/>
                </a:tc>
                <a:tc>
                  <a:txBody>
                    <a:bodyPr/>
                    <a:lstStyle/>
                    <a:p>
                      <a:r>
                        <a:rPr lang="en-US" sz="1000" dirty="0"/>
                        <a:t>Cost (SGD)</a:t>
                      </a:r>
                    </a:p>
                  </a:txBody>
                  <a:tcPr marL="68580" marR="68580" marT="34290" marB="34290"/>
                </a:tc>
                <a:extLst>
                  <a:ext uri="{0D108BD9-81ED-4DB2-BD59-A6C34878D82A}">
                    <a16:rowId xmlns:a16="http://schemas.microsoft.com/office/drawing/2014/main" val="2470813576"/>
                  </a:ext>
                </a:extLst>
              </a:tr>
              <a:tr h="278130">
                <a:tc>
                  <a:txBody>
                    <a:bodyPr/>
                    <a:lstStyle/>
                    <a:p>
                      <a:r>
                        <a:rPr lang="en-US" sz="1000" dirty="0"/>
                        <a:t>Hosting server * </a:t>
                      </a:r>
                    </a:p>
                  </a:txBody>
                  <a:tcPr marL="68580" marR="68580" marT="34290" marB="34290"/>
                </a:tc>
                <a:tc>
                  <a:txBody>
                    <a:bodyPr/>
                    <a:lstStyle/>
                    <a:p>
                      <a:r>
                        <a:rPr lang="en-US" sz="1000" dirty="0"/>
                        <a:t>20 – 26 /month </a:t>
                      </a:r>
                    </a:p>
                  </a:txBody>
                  <a:tcPr marL="68580" marR="68580" marT="34290" marB="34290"/>
                </a:tc>
                <a:extLst>
                  <a:ext uri="{0D108BD9-81ED-4DB2-BD59-A6C34878D82A}">
                    <a16:rowId xmlns:a16="http://schemas.microsoft.com/office/drawing/2014/main" val="3167259520"/>
                  </a:ext>
                </a:extLst>
              </a:tr>
              <a:tr h="278130">
                <a:tc>
                  <a:txBody>
                    <a:bodyPr/>
                    <a:lstStyle/>
                    <a:p>
                      <a:r>
                        <a:rPr lang="en-US" sz="1000" dirty="0"/>
                        <a:t>SSL certificate **</a:t>
                      </a:r>
                    </a:p>
                  </a:txBody>
                  <a:tcPr marL="68580" marR="68580" marT="34290" marB="34290"/>
                </a:tc>
                <a:tc>
                  <a:txBody>
                    <a:bodyPr/>
                    <a:lstStyle/>
                    <a:p>
                      <a:r>
                        <a:rPr lang="en-US" sz="1000" dirty="0"/>
                        <a:t>80 – 420 /year</a:t>
                      </a:r>
                    </a:p>
                  </a:txBody>
                  <a:tcPr marL="68580" marR="68580" marT="34290" marB="34290"/>
                </a:tc>
                <a:extLst>
                  <a:ext uri="{0D108BD9-81ED-4DB2-BD59-A6C34878D82A}">
                    <a16:rowId xmlns:a16="http://schemas.microsoft.com/office/drawing/2014/main" val="2282722431"/>
                  </a:ext>
                </a:extLst>
              </a:tr>
            </a:tbl>
          </a:graphicData>
        </a:graphic>
      </p:graphicFrame>
      <p:sp>
        <p:nvSpPr>
          <p:cNvPr id="6" name="TextBox 5">
            <a:extLst>
              <a:ext uri="{FF2B5EF4-FFF2-40B4-BE49-F238E27FC236}">
                <a16:creationId xmlns:a16="http://schemas.microsoft.com/office/drawing/2014/main" id="{8E08A379-2361-BB42-931F-4BC0AB3BA7F4}"/>
              </a:ext>
            </a:extLst>
          </p:cNvPr>
          <p:cNvSpPr txBox="1"/>
          <p:nvPr/>
        </p:nvSpPr>
        <p:spPr>
          <a:xfrm>
            <a:off x="628650" y="5388028"/>
            <a:ext cx="5509823" cy="507831"/>
          </a:xfrm>
          <a:prstGeom prst="rect">
            <a:avLst/>
          </a:prstGeom>
          <a:noFill/>
        </p:spPr>
        <p:txBody>
          <a:bodyPr wrap="square" rtlCol="0">
            <a:spAutoFit/>
          </a:bodyPr>
          <a:lstStyle/>
          <a:p>
            <a:r>
              <a:rPr lang="en-US" sz="1350" dirty="0"/>
              <a:t>*Cost is not fix and is sorely depend on the usage per month</a:t>
            </a:r>
          </a:p>
          <a:p>
            <a:r>
              <a:rPr lang="en-US" sz="1350" dirty="0"/>
              <a:t>** Price is based on the type of certificate you choose</a:t>
            </a:r>
          </a:p>
        </p:txBody>
      </p:sp>
      <p:pic>
        <p:nvPicPr>
          <p:cNvPr id="5" name="Picture 4">
            <a:extLst>
              <a:ext uri="{FF2B5EF4-FFF2-40B4-BE49-F238E27FC236}">
                <a16:creationId xmlns:a16="http://schemas.microsoft.com/office/drawing/2014/main" id="{CD086B7C-A6C9-DD45-98E3-A1161E4A5880}"/>
              </a:ext>
            </a:extLst>
          </p:cNvPr>
          <p:cNvPicPr>
            <a:picLocks noChangeAspect="1"/>
          </p:cNvPicPr>
          <p:nvPr/>
        </p:nvPicPr>
        <p:blipFill>
          <a:blip r:embed="rId3"/>
          <a:stretch>
            <a:fillRect/>
          </a:stretch>
        </p:blipFill>
        <p:spPr>
          <a:xfrm>
            <a:off x="6414247" y="3636135"/>
            <a:ext cx="2101103" cy="1176617"/>
          </a:xfrm>
          <a:prstGeom prst="rect">
            <a:avLst/>
          </a:prstGeom>
        </p:spPr>
      </p:pic>
    </p:spTree>
    <p:extLst>
      <p:ext uri="{BB962C8B-B14F-4D97-AF65-F5344CB8AC3E}">
        <p14:creationId xmlns:p14="http://schemas.microsoft.com/office/powerpoint/2010/main" val="938227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328</Words>
  <Application>Microsoft Office PowerPoint</Application>
  <PresentationFormat>On-screen Show (4:3)</PresentationFormat>
  <Paragraphs>50</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Social Collab Site</vt:lpstr>
      <vt:lpstr>Community sharing</vt:lpstr>
      <vt:lpstr>Transition</vt:lpstr>
      <vt:lpstr>Moving on..</vt:lpstr>
      <vt:lpstr>Cost of using platform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Ee Joe</dc:creator>
  <cp:lastModifiedBy>Ong Si Ling</cp:lastModifiedBy>
  <cp:revision>39</cp:revision>
  <dcterms:created xsi:type="dcterms:W3CDTF">2018-06-12T22:59:28Z</dcterms:created>
  <dcterms:modified xsi:type="dcterms:W3CDTF">2018-06-18T05:49:50Z</dcterms:modified>
</cp:coreProperties>
</file>